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2"/>
  </p:normalViewPr>
  <p:slideViewPr>
    <p:cSldViewPr>
      <p:cViewPr varScale="1">
        <p:scale>
          <a:sx n="65" d="100"/>
          <a:sy n="65" d="100"/>
        </p:scale>
        <p:origin x="1766"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498468" y="5401890"/>
            <a:ext cx="2185035" cy="991869"/>
          </a:xfrm>
          <a:custGeom>
            <a:avLst/>
            <a:gdLst/>
            <a:ahLst/>
            <a:cxnLst/>
            <a:rect l="l" t="t" r="r" b="b"/>
            <a:pathLst>
              <a:path w="2185034" h="991870">
                <a:moveTo>
                  <a:pt x="2019415" y="0"/>
                </a:moveTo>
                <a:lnTo>
                  <a:pt x="165237" y="0"/>
                </a:lnTo>
                <a:lnTo>
                  <a:pt x="121310" y="5902"/>
                </a:lnTo>
                <a:lnTo>
                  <a:pt x="81838" y="22559"/>
                </a:lnTo>
                <a:lnTo>
                  <a:pt x="48396" y="48396"/>
                </a:lnTo>
                <a:lnTo>
                  <a:pt x="22559" y="81838"/>
                </a:lnTo>
                <a:lnTo>
                  <a:pt x="5902" y="121310"/>
                </a:lnTo>
                <a:lnTo>
                  <a:pt x="0" y="165237"/>
                </a:lnTo>
                <a:lnTo>
                  <a:pt x="0" y="826164"/>
                </a:lnTo>
                <a:lnTo>
                  <a:pt x="5902" y="870090"/>
                </a:lnTo>
                <a:lnTo>
                  <a:pt x="22559" y="909562"/>
                </a:lnTo>
                <a:lnTo>
                  <a:pt x="48396" y="943004"/>
                </a:lnTo>
                <a:lnTo>
                  <a:pt x="81838" y="968841"/>
                </a:lnTo>
                <a:lnTo>
                  <a:pt x="121310" y="985498"/>
                </a:lnTo>
                <a:lnTo>
                  <a:pt x="165237" y="991401"/>
                </a:lnTo>
                <a:lnTo>
                  <a:pt x="2019415" y="991401"/>
                </a:lnTo>
                <a:lnTo>
                  <a:pt x="2063341" y="985498"/>
                </a:lnTo>
                <a:lnTo>
                  <a:pt x="2102813" y="968841"/>
                </a:lnTo>
                <a:lnTo>
                  <a:pt x="2136255" y="943004"/>
                </a:lnTo>
                <a:lnTo>
                  <a:pt x="2162092" y="909562"/>
                </a:lnTo>
                <a:lnTo>
                  <a:pt x="2178750" y="870090"/>
                </a:lnTo>
                <a:lnTo>
                  <a:pt x="2184652" y="826164"/>
                </a:lnTo>
                <a:lnTo>
                  <a:pt x="2184652" y="165237"/>
                </a:lnTo>
                <a:lnTo>
                  <a:pt x="2178750" y="121310"/>
                </a:lnTo>
                <a:lnTo>
                  <a:pt x="2162092" y="81838"/>
                </a:lnTo>
                <a:lnTo>
                  <a:pt x="2136255" y="48396"/>
                </a:lnTo>
                <a:lnTo>
                  <a:pt x="2102813" y="22559"/>
                </a:lnTo>
                <a:lnTo>
                  <a:pt x="2063341" y="5902"/>
                </a:lnTo>
                <a:lnTo>
                  <a:pt x="2019415" y="0"/>
                </a:lnTo>
                <a:close/>
              </a:path>
            </a:pathLst>
          </a:custGeom>
          <a:solidFill>
            <a:srgbClr val="DCE6F2"/>
          </a:solidFill>
        </p:spPr>
        <p:txBody>
          <a:bodyPr wrap="square" lIns="0" tIns="0" rIns="0" bIns="0" rtlCol="0"/>
          <a:lstStyle/>
          <a:p>
            <a:endParaRPr/>
          </a:p>
        </p:txBody>
      </p:sp>
      <p:sp>
        <p:nvSpPr>
          <p:cNvPr id="17" name="bk object 17"/>
          <p:cNvSpPr/>
          <p:nvPr/>
        </p:nvSpPr>
        <p:spPr>
          <a:xfrm>
            <a:off x="7498468" y="5401890"/>
            <a:ext cx="2185035" cy="991869"/>
          </a:xfrm>
          <a:custGeom>
            <a:avLst/>
            <a:gdLst/>
            <a:ahLst/>
            <a:cxnLst/>
            <a:rect l="l" t="t" r="r" b="b"/>
            <a:pathLst>
              <a:path w="2185034" h="991870">
                <a:moveTo>
                  <a:pt x="0" y="165237"/>
                </a:moveTo>
                <a:lnTo>
                  <a:pt x="5902" y="121310"/>
                </a:lnTo>
                <a:lnTo>
                  <a:pt x="22559" y="81838"/>
                </a:lnTo>
                <a:lnTo>
                  <a:pt x="48396" y="48396"/>
                </a:lnTo>
                <a:lnTo>
                  <a:pt x="81838" y="22559"/>
                </a:lnTo>
                <a:lnTo>
                  <a:pt x="121310" y="5902"/>
                </a:lnTo>
                <a:lnTo>
                  <a:pt x="165237" y="0"/>
                </a:lnTo>
                <a:lnTo>
                  <a:pt x="2019415" y="0"/>
                </a:lnTo>
                <a:lnTo>
                  <a:pt x="2063342" y="5902"/>
                </a:lnTo>
                <a:lnTo>
                  <a:pt x="2102813" y="22559"/>
                </a:lnTo>
                <a:lnTo>
                  <a:pt x="2136255" y="48396"/>
                </a:lnTo>
                <a:lnTo>
                  <a:pt x="2162092" y="81838"/>
                </a:lnTo>
                <a:lnTo>
                  <a:pt x="2178750" y="121310"/>
                </a:lnTo>
                <a:lnTo>
                  <a:pt x="2184652" y="165237"/>
                </a:lnTo>
                <a:lnTo>
                  <a:pt x="2184652" y="826163"/>
                </a:lnTo>
                <a:lnTo>
                  <a:pt x="2178750" y="870090"/>
                </a:lnTo>
                <a:lnTo>
                  <a:pt x="2162092" y="909562"/>
                </a:lnTo>
                <a:lnTo>
                  <a:pt x="2136255" y="943003"/>
                </a:lnTo>
                <a:lnTo>
                  <a:pt x="2102813" y="968841"/>
                </a:lnTo>
                <a:lnTo>
                  <a:pt x="2063342" y="985498"/>
                </a:lnTo>
                <a:lnTo>
                  <a:pt x="2019415" y="991400"/>
                </a:lnTo>
                <a:lnTo>
                  <a:pt x="165237" y="991400"/>
                </a:lnTo>
                <a:lnTo>
                  <a:pt x="121310" y="985498"/>
                </a:lnTo>
                <a:lnTo>
                  <a:pt x="81838" y="968841"/>
                </a:lnTo>
                <a:lnTo>
                  <a:pt x="48396" y="943003"/>
                </a:lnTo>
                <a:lnTo>
                  <a:pt x="22559" y="909562"/>
                </a:lnTo>
                <a:lnTo>
                  <a:pt x="5902" y="870090"/>
                </a:lnTo>
                <a:lnTo>
                  <a:pt x="0" y="826163"/>
                </a:lnTo>
                <a:lnTo>
                  <a:pt x="0" y="165237"/>
                </a:lnTo>
                <a:close/>
              </a:path>
            </a:pathLst>
          </a:custGeom>
          <a:ln w="5703">
            <a:solidFill>
              <a:srgbClr val="385D8A"/>
            </a:solidFill>
          </a:ln>
        </p:spPr>
        <p:txBody>
          <a:bodyPr wrap="square" lIns="0" tIns="0" rIns="0" bIns="0" rtlCol="0"/>
          <a:lstStyle/>
          <a:p>
            <a:endParaRPr/>
          </a:p>
        </p:txBody>
      </p:sp>
      <p:sp>
        <p:nvSpPr>
          <p:cNvPr id="18" name="bk object 18"/>
          <p:cNvSpPr/>
          <p:nvPr/>
        </p:nvSpPr>
        <p:spPr>
          <a:xfrm>
            <a:off x="209248" y="6474638"/>
            <a:ext cx="9679112" cy="1008403"/>
          </a:xfrm>
          <a:prstGeom prst="rect">
            <a:avLst/>
          </a:prstGeom>
          <a:blipFill>
            <a:blip r:embed="rId7" cstate="print"/>
            <a:stretch>
              <a:fillRect/>
            </a:stretch>
          </a:blipFill>
        </p:spPr>
        <p:txBody>
          <a:bodyPr wrap="square" lIns="0" tIns="0" rIns="0" bIns="0" rtlCol="0"/>
          <a:lstStyle/>
          <a:p>
            <a:endParaRPr/>
          </a:p>
        </p:txBody>
      </p:sp>
      <p:sp>
        <p:nvSpPr>
          <p:cNvPr id="19" name="bk object 19"/>
          <p:cNvSpPr/>
          <p:nvPr/>
        </p:nvSpPr>
        <p:spPr>
          <a:xfrm>
            <a:off x="101600" y="190500"/>
            <a:ext cx="9855198" cy="1591204"/>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502920" y="310896"/>
            <a:ext cx="9052560" cy="124358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502920" y="1787652"/>
            <a:ext cx="9052560"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12/2/2025</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5471" y="1842481"/>
            <a:ext cx="2193290" cy="164148"/>
          </a:xfrm>
          <a:prstGeom prst="rect">
            <a:avLst/>
          </a:prstGeom>
          <a:solidFill>
            <a:srgbClr val="003467"/>
          </a:solidFill>
        </p:spPr>
        <p:txBody>
          <a:bodyPr vert="horz" wrap="square" lIns="0" tIns="10160" rIns="0" bIns="0" rtlCol="0" anchor="t">
            <a:spAutoFit/>
          </a:bodyPr>
          <a:lstStyle/>
          <a:p>
            <a:pPr marL="721995">
              <a:lnSpc>
                <a:spcPct val="100000"/>
              </a:lnSpc>
              <a:spcBef>
                <a:spcPts val="80"/>
              </a:spcBef>
            </a:pPr>
            <a:r>
              <a:rPr sz="1000" b="1" dirty="0">
                <a:solidFill>
                  <a:srgbClr val="F8F8F8"/>
                </a:solidFill>
                <a:latin typeface="Arial"/>
                <a:cs typeface="Arial"/>
              </a:rPr>
              <a:t>Introduction</a:t>
            </a:r>
            <a:endParaRPr lang="en-US" sz="1000">
              <a:latin typeface="Arial"/>
              <a:cs typeface="Arial"/>
            </a:endParaRPr>
          </a:p>
        </p:txBody>
      </p:sp>
      <p:sp>
        <p:nvSpPr>
          <p:cNvPr id="3" name="object 3"/>
          <p:cNvSpPr txBox="1"/>
          <p:nvPr/>
        </p:nvSpPr>
        <p:spPr>
          <a:xfrm>
            <a:off x="360992" y="2056416"/>
            <a:ext cx="2158370" cy="3770904"/>
          </a:xfrm>
          <a:prstGeom prst="rect">
            <a:avLst/>
          </a:prstGeom>
        </p:spPr>
        <p:txBody>
          <a:bodyPr vert="horz" wrap="square" lIns="0" tIns="635" rIns="0" bIns="0" rtlCol="0" anchor="t">
            <a:spAutoFit/>
          </a:bodyPr>
          <a:lstStyle/>
          <a:p>
            <a:pPr marL="12700" marR="5080">
              <a:lnSpc>
                <a:spcPct val="97800"/>
              </a:lnSpc>
              <a:spcBef>
                <a:spcPts val="5"/>
              </a:spcBef>
            </a:pPr>
            <a:r>
              <a:rPr lang="en-US" sz="1000" dirty="0">
                <a:latin typeface="Times New Roman"/>
                <a:cs typeface="Times New Roman"/>
              </a:rPr>
              <a:t>During the transition-period, individuals with intellectual and developmental disabilities (IDD) often encounter significant challenges independently performing activities of daily living (ADLs) and instrumental activities of daily living (IADLs) (Leonard et al., 2016). ADLs include essential self-care tasks, while IADLs involve more complex activities required for managing life at home and in the community (AOTA, 2020). </a:t>
            </a:r>
          </a:p>
          <a:p>
            <a:pPr marL="12700" marR="5080">
              <a:lnSpc>
                <a:spcPct val="97800"/>
              </a:lnSpc>
              <a:spcBef>
                <a:spcPts val="5"/>
              </a:spcBef>
            </a:pPr>
            <a:endParaRPr lang="en-US" sz="1000" dirty="0">
              <a:latin typeface="Times New Roman"/>
              <a:cs typeface="Times New Roman"/>
            </a:endParaRPr>
          </a:p>
          <a:p>
            <a:pPr marL="12700" marR="5080">
              <a:lnSpc>
                <a:spcPct val="97800"/>
              </a:lnSpc>
              <a:spcBef>
                <a:spcPts val="5"/>
              </a:spcBef>
            </a:pPr>
            <a:r>
              <a:rPr lang="en-US" sz="1000" dirty="0">
                <a:latin typeface="Times New Roman"/>
                <a:cs typeface="Times New Roman"/>
              </a:rPr>
              <a:t>Dependence on others for these tasks may contribute to feelings of frustration, reduced confidence, and vulnerability when compared to typically developing peers (Jansen-van &amp; Aldersey, 2020). Additionally, many individuals with IDD experience limited access to occupational therapy services and supportive transition programs, further complicating their ability to achieve functional independence during the transition period (Gauthier-Boudreault et al., 2018). </a:t>
            </a:r>
          </a:p>
        </p:txBody>
      </p:sp>
      <p:sp>
        <p:nvSpPr>
          <p:cNvPr id="4" name="object 4"/>
          <p:cNvSpPr txBox="1"/>
          <p:nvPr/>
        </p:nvSpPr>
        <p:spPr>
          <a:xfrm>
            <a:off x="317058" y="5877107"/>
            <a:ext cx="2190115" cy="166071"/>
          </a:xfrm>
          <a:prstGeom prst="rect">
            <a:avLst/>
          </a:prstGeom>
          <a:solidFill>
            <a:srgbClr val="003467"/>
          </a:solidFill>
        </p:spPr>
        <p:txBody>
          <a:bodyPr vert="horz" wrap="square" lIns="0" tIns="12065" rIns="0" bIns="0" rtlCol="0" anchor="t">
            <a:spAutoFit/>
          </a:bodyPr>
          <a:lstStyle/>
          <a:p>
            <a:pPr marL="203835">
              <a:spcBef>
                <a:spcPts val="95"/>
              </a:spcBef>
            </a:pPr>
            <a:r>
              <a:rPr lang="en-US" sz="1000" b="1" dirty="0">
                <a:solidFill>
                  <a:srgbClr val="F8F8F8"/>
                </a:solidFill>
                <a:latin typeface="Arial"/>
                <a:cs typeface="Arial"/>
              </a:rPr>
              <a:t>                  Objective</a:t>
            </a:r>
            <a:endParaRPr lang="en-US" dirty="0">
              <a:ea typeface="Calibri"/>
              <a:cs typeface="Calibri"/>
            </a:endParaRPr>
          </a:p>
        </p:txBody>
      </p:sp>
      <p:sp>
        <p:nvSpPr>
          <p:cNvPr id="11" name="object 11"/>
          <p:cNvSpPr txBox="1"/>
          <p:nvPr/>
        </p:nvSpPr>
        <p:spPr>
          <a:xfrm>
            <a:off x="2926742" y="2618232"/>
            <a:ext cx="356870" cy="158115"/>
          </a:xfrm>
          <a:prstGeom prst="rect">
            <a:avLst/>
          </a:prstGeom>
        </p:spPr>
        <p:txBody>
          <a:bodyPr vert="horz" wrap="square" lIns="0" tIns="0" rIns="0" bIns="0" rtlCol="0">
            <a:spAutoFit/>
          </a:bodyPr>
          <a:lstStyle/>
          <a:p>
            <a:pPr marL="12700">
              <a:lnSpc>
                <a:spcPct val="100000"/>
              </a:lnSpc>
            </a:pPr>
            <a:r>
              <a:rPr sz="900" b="1" spc="25" dirty="0">
                <a:solidFill>
                  <a:srgbClr val="FFFFFF"/>
                </a:solidFill>
                <a:latin typeface="Calibri"/>
                <a:cs typeface="Calibri"/>
              </a:rPr>
              <a:t>D</a:t>
            </a:r>
            <a:r>
              <a:rPr sz="900" b="1" spc="20" dirty="0">
                <a:solidFill>
                  <a:srgbClr val="FFFFFF"/>
                </a:solidFill>
                <a:latin typeface="Calibri"/>
                <a:cs typeface="Calibri"/>
              </a:rPr>
              <a:t>e</a:t>
            </a:r>
            <a:r>
              <a:rPr sz="900" b="1" spc="15" dirty="0">
                <a:solidFill>
                  <a:srgbClr val="FFFFFF"/>
                </a:solidFill>
                <a:latin typeface="Calibri"/>
                <a:cs typeface="Calibri"/>
              </a:rPr>
              <a:t>s</a:t>
            </a:r>
            <a:r>
              <a:rPr sz="900" b="1" spc="10" dirty="0">
                <a:solidFill>
                  <a:srgbClr val="FFFFFF"/>
                </a:solidFill>
                <a:latin typeface="Calibri"/>
                <a:cs typeface="Calibri"/>
              </a:rPr>
              <a:t>i</a:t>
            </a:r>
            <a:r>
              <a:rPr sz="900" b="1" spc="20" dirty="0">
                <a:solidFill>
                  <a:srgbClr val="FFFFFF"/>
                </a:solidFill>
                <a:latin typeface="Calibri"/>
                <a:cs typeface="Calibri"/>
              </a:rPr>
              <a:t>g</a:t>
            </a:r>
            <a:r>
              <a:rPr sz="900" b="1" dirty="0">
                <a:solidFill>
                  <a:srgbClr val="FFFFFF"/>
                </a:solidFill>
                <a:latin typeface="Calibri"/>
                <a:cs typeface="Calibri"/>
              </a:rPr>
              <a:t>n</a:t>
            </a:r>
            <a:endParaRPr sz="900">
              <a:latin typeface="Calibri"/>
              <a:cs typeface="Calibri"/>
            </a:endParaRPr>
          </a:p>
        </p:txBody>
      </p:sp>
      <p:sp>
        <p:nvSpPr>
          <p:cNvPr id="23" name="object 23"/>
          <p:cNvSpPr txBox="1"/>
          <p:nvPr/>
        </p:nvSpPr>
        <p:spPr>
          <a:xfrm>
            <a:off x="2833542" y="3846067"/>
            <a:ext cx="577850" cy="267970"/>
          </a:xfrm>
          <a:prstGeom prst="rect">
            <a:avLst/>
          </a:prstGeom>
        </p:spPr>
        <p:txBody>
          <a:bodyPr vert="horz" wrap="square" lIns="0" tIns="0" rIns="0" bIns="0" rtlCol="0">
            <a:spAutoFit/>
          </a:bodyPr>
          <a:lstStyle/>
          <a:p>
            <a:pPr marL="66040" marR="5080" indent="-53975">
              <a:lnSpc>
                <a:spcPts val="980"/>
              </a:lnSpc>
            </a:pPr>
            <a:r>
              <a:rPr sz="900" b="1" spc="25" dirty="0">
                <a:solidFill>
                  <a:srgbClr val="FFFFFF"/>
                </a:solidFill>
                <a:latin typeface="Calibri"/>
                <a:cs typeface="Calibri"/>
              </a:rPr>
              <a:t>D</a:t>
            </a:r>
            <a:r>
              <a:rPr sz="900" b="1" spc="20" dirty="0">
                <a:solidFill>
                  <a:srgbClr val="FFFFFF"/>
                </a:solidFill>
                <a:latin typeface="Calibri"/>
                <a:cs typeface="Calibri"/>
              </a:rPr>
              <a:t>epende</a:t>
            </a:r>
            <a:r>
              <a:rPr sz="900" b="1" spc="10" dirty="0">
                <a:solidFill>
                  <a:srgbClr val="FFFFFF"/>
                </a:solidFill>
                <a:latin typeface="Calibri"/>
                <a:cs typeface="Calibri"/>
              </a:rPr>
              <a:t>n</a:t>
            </a:r>
            <a:r>
              <a:rPr sz="900" b="1" dirty="0">
                <a:solidFill>
                  <a:srgbClr val="FFFFFF"/>
                </a:solidFill>
                <a:latin typeface="Calibri"/>
                <a:cs typeface="Calibri"/>
              </a:rPr>
              <a:t>t  </a:t>
            </a:r>
            <a:r>
              <a:rPr sz="900" b="1" spc="10" dirty="0">
                <a:solidFill>
                  <a:srgbClr val="FFFFFF"/>
                </a:solidFill>
                <a:latin typeface="Calibri"/>
                <a:cs typeface="Calibri"/>
              </a:rPr>
              <a:t>variables</a:t>
            </a:r>
            <a:endParaRPr sz="900">
              <a:latin typeface="Calibri"/>
              <a:cs typeface="Calibri"/>
            </a:endParaRPr>
          </a:p>
        </p:txBody>
      </p:sp>
      <p:sp>
        <p:nvSpPr>
          <p:cNvPr id="30" name="object 30"/>
          <p:cNvSpPr txBox="1"/>
          <p:nvPr/>
        </p:nvSpPr>
        <p:spPr>
          <a:xfrm>
            <a:off x="7486973" y="5200474"/>
            <a:ext cx="2241550" cy="166712"/>
          </a:xfrm>
          <a:prstGeom prst="rect">
            <a:avLst/>
          </a:prstGeom>
          <a:solidFill>
            <a:srgbClr val="003467"/>
          </a:solidFill>
        </p:spPr>
        <p:txBody>
          <a:bodyPr vert="horz" wrap="square" lIns="0" tIns="12700" rIns="0" bIns="0" rtlCol="0" anchor="t">
            <a:spAutoFit/>
          </a:bodyPr>
          <a:lstStyle/>
          <a:p>
            <a:pPr algn="ctr">
              <a:spcBef>
                <a:spcPts val="100"/>
              </a:spcBef>
            </a:pPr>
            <a:r>
              <a:rPr lang="en-US" sz="1000" b="1" dirty="0">
                <a:solidFill>
                  <a:srgbClr val="F8F8F8"/>
                </a:solidFill>
                <a:latin typeface="Arial"/>
                <a:cs typeface="Arial"/>
              </a:rPr>
              <a:t>Implications for OT Practice</a:t>
            </a:r>
            <a:endParaRPr sz="1000" dirty="0">
              <a:latin typeface="Arial"/>
              <a:cs typeface="Arial"/>
            </a:endParaRPr>
          </a:p>
        </p:txBody>
      </p:sp>
      <p:sp>
        <p:nvSpPr>
          <p:cNvPr id="31" name="object 31"/>
          <p:cNvSpPr txBox="1"/>
          <p:nvPr/>
        </p:nvSpPr>
        <p:spPr>
          <a:xfrm>
            <a:off x="4470752" y="606915"/>
            <a:ext cx="5436976" cy="730777"/>
          </a:xfrm>
          <a:prstGeom prst="rect">
            <a:avLst/>
          </a:prstGeom>
        </p:spPr>
        <p:txBody>
          <a:bodyPr vert="horz" wrap="square" lIns="0" tIns="0" rIns="0" bIns="0" rtlCol="0" anchor="t">
            <a:spAutoFit/>
          </a:bodyPr>
          <a:lstStyle/>
          <a:p>
            <a:pPr marL="12700" marR="226695">
              <a:lnSpc>
                <a:spcPts val="2110"/>
              </a:lnSpc>
            </a:pPr>
            <a:r>
              <a:rPr lang="en-US" sz="1150" b="1" spc="-5" dirty="0">
                <a:solidFill>
                  <a:srgbClr val="FFFFFF"/>
                </a:solidFill>
                <a:latin typeface="Arial Black"/>
                <a:cs typeface="Arial Black"/>
              </a:rPr>
              <a:t>Bridging the Gap: Occupational Therapy Student’s Perspectives on Youth with Intellectual and Developmental Disabilities </a:t>
            </a:r>
          </a:p>
          <a:p>
            <a:pPr marL="12700">
              <a:lnSpc>
                <a:spcPts val="1530"/>
              </a:lnSpc>
              <a:spcBef>
                <a:spcPts val="50"/>
              </a:spcBef>
            </a:pPr>
            <a:endParaRPr sz="1200" b="1" spc="15" dirty="0">
              <a:solidFill>
                <a:srgbClr val="FFFFFF"/>
              </a:solidFill>
              <a:latin typeface="Arial"/>
              <a:cs typeface="Arial"/>
            </a:endParaRPr>
          </a:p>
        </p:txBody>
      </p:sp>
      <p:sp>
        <p:nvSpPr>
          <p:cNvPr id="33" name="object 33"/>
          <p:cNvSpPr txBox="1"/>
          <p:nvPr/>
        </p:nvSpPr>
        <p:spPr>
          <a:xfrm>
            <a:off x="331012" y="6054259"/>
            <a:ext cx="2188350" cy="672300"/>
          </a:xfrm>
          <a:prstGeom prst="rect">
            <a:avLst/>
          </a:prstGeom>
        </p:spPr>
        <p:txBody>
          <a:bodyPr vert="horz" wrap="square" lIns="0" tIns="635" rIns="0" bIns="0" rtlCol="0" anchor="t">
            <a:spAutoFit/>
          </a:bodyPr>
          <a:lstStyle/>
          <a:p>
            <a:pPr marL="12700" marR="5080">
              <a:lnSpc>
                <a:spcPct val="96700"/>
              </a:lnSpc>
              <a:spcBef>
                <a:spcPts val="5"/>
              </a:spcBef>
            </a:pPr>
            <a:r>
              <a:rPr lang="en-US" sz="900" spc="-5" dirty="0">
                <a:latin typeface="Times New Roman"/>
                <a:cs typeface="Times New Roman"/>
              </a:rPr>
              <a:t>To evaluate the effectiveness of a targeted presentation and interactive activities on transition-aged youth with IDD by measuring knowledge gained among second-year occupational therapy doctoral students. </a:t>
            </a:r>
          </a:p>
        </p:txBody>
      </p:sp>
      <p:sp>
        <p:nvSpPr>
          <p:cNvPr id="34" name="object 34"/>
          <p:cNvSpPr txBox="1"/>
          <p:nvPr/>
        </p:nvSpPr>
        <p:spPr>
          <a:xfrm>
            <a:off x="5100347" y="1841334"/>
            <a:ext cx="2210435" cy="176530"/>
          </a:xfrm>
          <a:prstGeom prst="rect">
            <a:avLst/>
          </a:prstGeom>
          <a:solidFill>
            <a:srgbClr val="003467"/>
          </a:solidFill>
        </p:spPr>
        <p:txBody>
          <a:bodyPr vert="horz" wrap="square" lIns="0" tIns="11430" rIns="0" bIns="0" rtlCol="0">
            <a:spAutoFit/>
          </a:bodyPr>
          <a:lstStyle/>
          <a:p>
            <a:pPr algn="ctr">
              <a:lnSpc>
                <a:spcPct val="100000"/>
              </a:lnSpc>
              <a:spcBef>
                <a:spcPts val="90"/>
              </a:spcBef>
            </a:pPr>
            <a:r>
              <a:rPr sz="1000" b="1" dirty="0">
                <a:solidFill>
                  <a:srgbClr val="F8F8F8"/>
                </a:solidFill>
                <a:latin typeface="Arial"/>
                <a:cs typeface="Arial"/>
              </a:rPr>
              <a:t>Results</a:t>
            </a:r>
            <a:endParaRPr sz="1000">
              <a:latin typeface="Arial"/>
              <a:cs typeface="Arial"/>
            </a:endParaRPr>
          </a:p>
        </p:txBody>
      </p:sp>
      <p:sp>
        <p:nvSpPr>
          <p:cNvPr id="35" name="object 35"/>
          <p:cNvSpPr txBox="1"/>
          <p:nvPr/>
        </p:nvSpPr>
        <p:spPr>
          <a:xfrm>
            <a:off x="7486973" y="4147781"/>
            <a:ext cx="2210435" cy="166712"/>
          </a:xfrm>
          <a:prstGeom prst="rect">
            <a:avLst/>
          </a:prstGeom>
          <a:solidFill>
            <a:srgbClr val="003467"/>
          </a:solidFill>
        </p:spPr>
        <p:txBody>
          <a:bodyPr vert="horz" wrap="square" lIns="0" tIns="12700" rIns="0" bIns="0" rtlCol="0" anchor="t">
            <a:spAutoFit/>
          </a:bodyPr>
          <a:lstStyle/>
          <a:p>
            <a:pPr marL="306705">
              <a:spcBef>
                <a:spcPts val="100"/>
              </a:spcBef>
            </a:pPr>
            <a:r>
              <a:rPr lang="en-US" sz="1000" b="1" dirty="0">
                <a:solidFill>
                  <a:srgbClr val="F8F8F8"/>
                </a:solidFill>
                <a:latin typeface="Arial"/>
                <a:cs typeface="Arial"/>
              </a:rPr>
              <a:t>             </a:t>
            </a:r>
            <a:r>
              <a:rPr sz="1000" b="1" dirty="0">
                <a:solidFill>
                  <a:srgbClr val="F8F8F8"/>
                </a:solidFill>
                <a:latin typeface="Arial"/>
                <a:cs typeface="Arial"/>
              </a:rPr>
              <a:t>Discussion</a:t>
            </a:r>
            <a:endParaRPr lang="en-US" sz="1000" b="1" spc="-25" dirty="0">
              <a:solidFill>
                <a:srgbClr val="F8F8F8"/>
              </a:solidFill>
              <a:latin typeface="Arial"/>
              <a:cs typeface="Arial"/>
            </a:endParaRPr>
          </a:p>
        </p:txBody>
      </p:sp>
      <p:sp>
        <p:nvSpPr>
          <p:cNvPr id="38" name="object 38"/>
          <p:cNvSpPr txBox="1"/>
          <p:nvPr/>
        </p:nvSpPr>
        <p:spPr>
          <a:xfrm>
            <a:off x="7492324" y="1827105"/>
            <a:ext cx="2210435" cy="176530"/>
          </a:xfrm>
          <a:prstGeom prst="rect">
            <a:avLst/>
          </a:prstGeom>
          <a:solidFill>
            <a:srgbClr val="003467"/>
          </a:solidFill>
        </p:spPr>
        <p:txBody>
          <a:bodyPr vert="horz" wrap="square" lIns="0" tIns="10160" rIns="0" bIns="0" rtlCol="0">
            <a:spAutoFit/>
          </a:bodyPr>
          <a:lstStyle/>
          <a:p>
            <a:pPr algn="ctr">
              <a:lnSpc>
                <a:spcPct val="100000"/>
              </a:lnSpc>
              <a:spcBef>
                <a:spcPts val="80"/>
              </a:spcBef>
            </a:pPr>
            <a:r>
              <a:rPr sz="1000" b="1" dirty="0">
                <a:solidFill>
                  <a:srgbClr val="F8F8F8"/>
                </a:solidFill>
                <a:latin typeface="Arial"/>
                <a:cs typeface="Arial"/>
              </a:rPr>
              <a:t>Results</a:t>
            </a:r>
            <a:endParaRPr sz="1000" dirty="0">
              <a:latin typeface="Arial"/>
              <a:cs typeface="Arial"/>
            </a:endParaRPr>
          </a:p>
        </p:txBody>
      </p:sp>
      <p:sp>
        <p:nvSpPr>
          <p:cNvPr id="43" name="object 43"/>
          <p:cNvSpPr txBox="1"/>
          <p:nvPr/>
        </p:nvSpPr>
        <p:spPr>
          <a:xfrm>
            <a:off x="2802049" y="5358892"/>
            <a:ext cx="488950" cy="141605"/>
          </a:xfrm>
          <a:prstGeom prst="rect">
            <a:avLst/>
          </a:prstGeom>
        </p:spPr>
        <p:txBody>
          <a:bodyPr vert="horz" wrap="square" lIns="0" tIns="0" rIns="0" bIns="0" rtlCol="0">
            <a:spAutoFit/>
          </a:bodyPr>
          <a:lstStyle/>
          <a:p>
            <a:pPr marL="12700">
              <a:lnSpc>
                <a:spcPct val="100000"/>
              </a:lnSpc>
            </a:pPr>
            <a:r>
              <a:rPr sz="800" spc="-5" dirty="0">
                <a:solidFill>
                  <a:srgbClr val="FFFFFF"/>
                </a:solidFill>
                <a:latin typeface="Calibri"/>
                <a:cs typeface="Calibri"/>
              </a:rPr>
              <a:t>Resident</a:t>
            </a:r>
            <a:r>
              <a:rPr sz="800" spc="-70" dirty="0">
                <a:solidFill>
                  <a:srgbClr val="FFFFFF"/>
                </a:solidFill>
                <a:latin typeface="Calibri"/>
                <a:cs typeface="Calibri"/>
              </a:rPr>
              <a:t> </a:t>
            </a:r>
            <a:r>
              <a:rPr sz="800" dirty="0">
                <a:solidFill>
                  <a:srgbClr val="FFFFFF"/>
                </a:solidFill>
                <a:latin typeface="Calibri"/>
                <a:cs typeface="Calibri"/>
              </a:rPr>
              <a:t>1:</a:t>
            </a:r>
            <a:endParaRPr sz="800">
              <a:latin typeface="Calibri"/>
              <a:cs typeface="Calibri"/>
            </a:endParaRPr>
          </a:p>
        </p:txBody>
      </p:sp>
      <p:sp>
        <p:nvSpPr>
          <p:cNvPr id="52" name="object 52"/>
          <p:cNvSpPr txBox="1"/>
          <p:nvPr/>
        </p:nvSpPr>
        <p:spPr>
          <a:xfrm>
            <a:off x="7472012" y="4346440"/>
            <a:ext cx="2197799" cy="769441"/>
          </a:xfrm>
          <a:prstGeom prst="rect">
            <a:avLst/>
          </a:prstGeom>
        </p:spPr>
        <p:txBody>
          <a:bodyPr vert="horz" wrap="square" lIns="0" tIns="0" rIns="0" bIns="0" rtlCol="0" anchor="t">
            <a:spAutoFit/>
          </a:bodyPr>
          <a:lstStyle/>
          <a:p>
            <a:pPr marL="184150" marR="5080" indent="-171450">
              <a:lnSpc>
                <a:spcPts val="1010"/>
              </a:lnSpc>
              <a:buFont typeface="Arial"/>
              <a:buChar char="•"/>
              <a:tabLst>
                <a:tab pos="141605" algn="l"/>
              </a:tabLst>
            </a:pPr>
            <a:r>
              <a:rPr lang="en-US" sz="900" dirty="0">
                <a:latin typeface="Times New Roman"/>
                <a:ea typeface="Calibri"/>
                <a:cs typeface="Calibri"/>
              </a:rPr>
              <a:t>Findings suggest that the presentation and activates were effective in improving students' knowledge, comfortability defining and working with transition aged youth with IDD.</a:t>
            </a:r>
          </a:p>
          <a:p>
            <a:pPr marL="12700" marR="5080">
              <a:lnSpc>
                <a:spcPts val="1010"/>
              </a:lnSpc>
              <a:tabLst>
                <a:tab pos="141605" algn="l"/>
              </a:tabLst>
            </a:pPr>
            <a:endParaRPr lang="en-US" sz="900" spc="-5" dirty="0">
              <a:latin typeface="Times New Roman"/>
              <a:cs typeface="Times New Roman"/>
            </a:endParaRPr>
          </a:p>
        </p:txBody>
      </p:sp>
      <p:sp>
        <p:nvSpPr>
          <p:cNvPr id="74" name="TextBox 73">
            <a:extLst>
              <a:ext uri="{FF2B5EF4-FFF2-40B4-BE49-F238E27FC236}">
                <a16:creationId xmlns:a16="http://schemas.microsoft.com/office/drawing/2014/main" id="{304EBDE2-3C78-6C33-550B-B201EEDE8213}"/>
              </a:ext>
            </a:extLst>
          </p:cNvPr>
          <p:cNvSpPr txBox="1"/>
          <p:nvPr/>
        </p:nvSpPr>
        <p:spPr>
          <a:xfrm>
            <a:off x="4400192" y="1198214"/>
            <a:ext cx="192440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chemeClr val="bg1"/>
                </a:solidFill>
                <a:ea typeface="Calibri"/>
                <a:cs typeface="Calibri"/>
              </a:rPr>
              <a:t>Madison Wittekind S/OT</a:t>
            </a:r>
            <a:endParaRPr lang="en-US" sz="1200" dirty="0">
              <a:solidFill>
                <a:schemeClr val="bg1"/>
              </a:solidFill>
            </a:endParaRPr>
          </a:p>
        </p:txBody>
      </p:sp>
      <p:sp>
        <p:nvSpPr>
          <p:cNvPr id="41" name="object 38">
            <a:extLst>
              <a:ext uri="{FF2B5EF4-FFF2-40B4-BE49-F238E27FC236}">
                <a16:creationId xmlns:a16="http://schemas.microsoft.com/office/drawing/2014/main" id="{1F3EA6D8-79E9-3044-DE7E-2D20A847928B}"/>
              </a:ext>
            </a:extLst>
          </p:cNvPr>
          <p:cNvSpPr txBox="1"/>
          <p:nvPr/>
        </p:nvSpPr>
        <p:spPr>
          <a:xfrm>
            <a:off x="2670558" y="3949597"/>
            <a:ext cx="2210435" cy="164148"/>
          </a:xfrm>
          <a:prstGeom prst="rect">
            <a:avLst/>
          </a:prstGeom>
          <a:solidFill>
            <a:srgbClr val="003467"/>
          </a:solidFill>
        </p:spPr>
        <p:txBody>
          <a:bodyPr vert="horz" wrap="square" lIns="0" tIns="10160" rIns="0" bIns="0" rtlCol="0" anchor="t">
            <a:spAutoFit/>
          </a:bodyPr>
          <a:lstStyle/>
          <a:p>
            <a:pPr algn="ctr">
              <a:spcBef>
                <a:spcPts val="80"/>
              </a:spcBef>
            </a:pPr>
            <a:r>
              <a:rPr lang="en-US" sz="1000" b="1" dirty="0">
                <a:solidFill>
                  <a:srgbClr val="F8F8F8"/>
                </a:solidFill>
                <a:latin typeface="Arial"/>
                <a:cs typeface="Arial"/>
              </a:rPr>
              <a:t>Project Description</a:t>
            </a:r>
            <a:endParaRPr sz="1000" dirty="0">
              <a:latin typeface="Arial"/>
              <a:cs typeface="Arial"/>
            </a:endParaRPr>
          </a:p>
        </p:txBody>
      </p:sp>
      <p:sp>
        <p:nvSpPr>
          <p:cNvPr id="42" name="TextBox 41">
            <a:extLst>
              <a:ext uri="{FF2B5EF4-FFF2-40B4-BE49-F238E27FC236}">
                <a16:creationId xmlns:a16="http://schemas.microsoft.com/office/drawing/2014/main" id="{61E5B33E-6372-E9F5-1932-657D31E99EF4}"/>
              </a:ext>
            </a:extLst>
          </p:cNvPr>
          <p:cNvSpPr txBox="1"/>
          <p:nvPr/>
        </p:nvSpPr>
        <p:spPr>
          <a:xfrm>
            <a:off x="2622050" y="4079067"/>
            <a:ext cx="2333283"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US" sz="900" dirty="0">
                <a:latin typeface="Times New Roman"/>
                <a:ea typeface="Calibri"/>
                <a:cs typeface="Calibri"/>
              </a:rPr>
              <a:t>Conducted during the regularly scheduled OCTD 600 Pediatrics course</a:t>
            </a:r>
          </a:p>
          <a:p>
            <a:pPr marL="171450" indent="-171450">
              <a:buFont typeface="Arial"/>
              <a:buChar char="•"/>
            </a:pPr>
            <a:r>
              <a:rPr lang="en-US" sz="900" dirty="0">
                <a:latin typeface="Times New Roman"/>
                <a:ea typeface="Calibri"/>
                <a:cs typeface="Calibri"/>
              </a:rPr>
              <a:t>23 students attended the class session. </a:t>
            </a:r>
          </a:p>
          <a:p>
            <a:pPr marL="171450" indent="-171450">
              <a:buFont typeface="Arial"/>
              <a:buChar char="•"/>
            </a:pPr>
            <a:r>
              <a:rPr lang="en-US" sz="900" dirty="0">
                <a:latin typeface="Times New Roman"/>
                <a:ea typeface="Calibri"/>
                <a:cs typeface="Calibri"/>
              </a:rPr>
              <a:t>22 students consented to participate in pre and post surveys. </a:t>
            </a:r>
          </a:p>
          <a:p>
            <a:pPr marL="171450" indent="-171450">
              <a:buFont typeface="Arial"/>
              <a:buChar char="•"/>
            </a:pPr>
            <a:r>
              <a:rPr lang="en-US" sz="900" dirty="0">
                <a:latin typeface="Times New Roman"/>
                <a:ea typeface="Calibri"/>
                <a:cs typeface="Calibri"/>
              </a:rPr>
              <a:t>Surveys were accessed via a QR code displayed in the PowerPoint </a:t>
            </a:r>
          </a:p>
          <a:p>
            <a:pPr marL="171450" indent="-171450">
              <a:buFont typeface="Arial"/>
              <a:buChar char="•"/>
            </a:pPr>
            <a:r>
              <a:rPr lang="en-US" sz="900" dirty="0">
                <a:latin typeface="Times New Roman"/>
                <a:ea typeface="Calibri"/>
                <a:cs typeface="Calibri"/>
              </a:rPr>
              <a:t>Presentation defined IDD and the role of occupational therapy in supporting transition-aged youth with IDD. </a:t>
            </a:r>
          </a:p>
          <a:p>
            <a:pPr marL="171450" indent="-171450">
              <a:buFont typeface="Arial"/>
              <a:buChar char="•"/>
            </a:pPr>
            <a:r>
              <a:rPr lang="en-US" sz="900" dirty="0">
                <a:latin typeface="Times New Roman"/>
                <a:ea typeface="Calibri"/>
                <a:cs typeface="Calibri"/>
              </a:rPr>
              <a:t>Activity 1: Students adapted a daily schedule to promote independence, accessibility, and participation for individuals with IDD. </a:t>
            </a:r>
          </a:p>
          <a:p>
            <a:pPr marL="171450" indent="-171450">
              <a:buFont typeface="Arial"/>
              <a:buChar char="•"/>
            </a:pPr>
            <a:r>
              <a:rPr lang="en-US" sz="900" dirty="0">
                <a:latin typeface="Times New Roman"/>
                <a:ea typeface="Calibri"/>
                <a:cs typeface="Calibri"/>
              </a:rPr>
              <a:t>Activity 2: Students analyzed case studies and developed interventions and short-term, client centered goals for each individual. </a:t>
            </a:r>
          </a:p>
          <a:p>
            <a:pPr marL="171450" indent="-171450">
              <a:buFont typeface="Arial"/>
              <a:buChar char="•"/>
            </a:pPr>
            <a:endParaRPr lang="en-US" sz="900" dirty="0">
              <a:latin typeface="Times New Roman"/>
              <a:ea typeface="Calibri"/>
              <a:cs typeface="Calibri"/>
            </a:endParaRPr>
          </a:p>
          <a:p>
            <a:pPr marL="171450" indent="-171450">
              <a:buFont typeface="Arial"/>
              <a:buChar char="•"/>
            </a:pPr>
            <a:endParaRPr lang="en-US" sz="900" dirty="0">
              <a:latin typeface="Times New Roman"/>
              <a:ea typeface="Calibri"/>
              <a:cs typeface="Calibri"/>
            </a:endParaRPr>
          </a:p>
        </p:txBody>
      </p:sp>
      <p:sp>
        <p:nvSpPr>
          <p:cNvPr id="55" name="TextBox 54">
            <a:extLst>
              <a:ext uri="{FF2B5EF4-FFF2-40B4-BE49-F238E27FC236}">
                <a16:creationId xmlns:a16="http://schemas.microsoft.com/office/drawing/2014/main" id="{DFB0E379-232C-927D-0997-99F5006E5716}"/>
              </a:ext>
            </a:extLst>
          </p:cNvPr>
          <p:cNvSpPr txBox="1"/>
          <p:nvPr/>
        </p:nvSpPr>
        <p:spPr>
          <a:xfrm>
            <a:off x="7421846" y="1999919"/>
            <a:ext cx="2481027" cy="21698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US" sz="900" dirty="0">
                <a:latin typeface="Times New Roman"/>
                <a:ea typeface="Calibri"/>
                <a:cs typeface="Calibri"/>
              </a:rPr>
              <a:t>Statistical outcomes: </a:t>
            </a:r>
          </a:p>
          <a:p>
            <a:pPr marL="628650" lvl="1" indent="-171450">
              <a:buFont typeface="Arial"/>
              <a:buChar char="•"/>
            </a:pPr>
            <a:r>
              <a:rPr lang="en-US" sz="900" dirty="0">
                <a:latin typeface="Times New Roman"/>
                <a:ea typeface="Calibri"/>
                <a:cs typeface="Calibri"/>
              </a:rPr>
              <a:t>Statistically significant improvement across all pre-and post-survey questions (p &lt; 0.05).</a:t>
            </a:r>
          </a:p>
          <a:p>
            <a:pPr marL="628650" lvl="1" indent="-171450">
              <a:buFont typeface="Arial"/>
              <a:buChar char="•"/>
            </a:pPr>
            <a:r>
              <a:rPr lang="en-US" sz="900" dirty="0">
                <a:latin typeface="Times New Roman" panose="02020603050405020304" pitchFamily="18" charset="0"/>
                <a:cs typeface="Times New Roman" panose="02020603050405020304" pitchFamily="18" charset="0"/>
              </a:rPr>
              <a:t>Question 1:  p-value of 0.0251 with a z-score of -2.24164, Question 2: p-value of &lt;0.00001 with a z-score of -4.03729, and Question 3  p-value of 0.00026 with z-score of -3.64999.</a:t>
            </a:r>
            <a:endParaRPr lang="en-US" sz="900" dirty="0">
              <a:latin typeface="Times New Roman" panose="02020603050405020304" pitchFamily="18" charset="0"/>
              <a:ea typeface="Calibri"/>
              <a:cs typeface="Times New Roman" panose="02020603050405020304" pitchFamily="18" charset="0"/>
            </a:endParaRPr>
          </a:p>
          <a:p>
            <a:pPr marL="171450" indent="-171450">
              <a:buFont typeface="Arial"/>
              <a:buChar char="•"/>
            </a:pPr>
            <a:r>
              <a:rPr lang="en-US" sz="900" dirty="0">
                <a:latin typeface="Times New Roman"/>
                <a:ea typeface="Calibri"/>
                <a:cs typeface="Calibri"/>
              </a:rPr>
              <a:t>Doctoral Capstone Student outcomes </a:t>
            </a:r>
          </a:p>
          <a:p>
            <a:pPr marL="628650" lvl="1" indent="-171450">
              <a:buFont typeface="Arial"/>
              <a:buChar char="•"/>
            </a:pPr>
            <a:r>
              <a:rPr lang="en-US" sz="900" dirty="0">
                <a:latin typeface="Times New Roman"/>
                <a:ea typeface="Calibri"/>
                <a:cs typeface="Calibri"/>
              </a:rPr>
              <a:t>Improved presentation and group facilitation skills </a:t>
            </a:r>
          </a:p>
          <a:p>
            <a:pPr marL="628650" lvl="1" indent="-171450">
              <a:buFont typeface="Arial"/>
              <a:buChar char="•"/>
            </a:pPr>
            <a:r>
              <a:rPr lang="en-US" sz="900" dirty="0">
                <a:latin typeface="Times New Roman"/>
                <a:ea typeface="Calibri"/>
                <a:cs typeface="Calibri"/>
              </a:rPr>
              <a:t>Increased confidence in teaching graduate-level students.  </a:t>
            </a:r>
            <a:endParaRPr lang="en-US" sz="900" dirty="0">
              <a:latin typeface="Calibri"/>
              <a:ea typeface="Calibri"/>
              <a:cs typeface="Calibri"/>
            </a:endParaRPr>
          </a:p>
        </p:txBody>
      </p:sp>
      <p:sp>
        <p:nvSpPr>
          <p:cNvPr id="56" name="object 38">
            <a:extLst>
              <a:ext uri="{FF2B5EF4-FFF2-40B4-BE49-F238E27FC236}">
                <a16:creationId xmlns:a16="http://schemas.microsoft.com/office/drawing/2014/main" id="{CDB8392E-A68A-D618-7499-CC9EDD9F843D}"/>
              </a:ext>
            </a:extLst>
          </p:cNvPr>
          <p:cNvSpPr txBox="1"/>
          <p:nvPr/>
        </p:nvSpPr>
        <p:spPr>
          <a:xfrm>
            <a:off x="2665781" y="1838225"/>
            <a:ext cx="2210435" cy="164148"/>
          </a:xfrm>
          <a:prstGeom prst="rect">
            <a:avLst/>
          </a:prstGeom>
          <a:solidFill>
            <a:srgbClr val="003467"/>
          </a:solidFill>
        </p:spPr>
        <p:txBody>
          <a:bodyPr vert="horz" wrap="square" lIns="0" tIns="10160" rIns="0" bIns="0" rtlCol="0" anchor="t">
            <a:spAutoFit/>
          </a:bodyPr>
          <a:lstStyle/>
          <a:p>
            <a:pPr algn="ctr">
              <a:lnSpc>
                <a:spcPct val="100000"/>
              </a:lnSpc>
              <a:spcBef>
                <a:spcPts val="80"/>
              </a:spcBef>
            </a:pPr>
            <a:r>
              <a:rPr lang="en-US" sz="1000" b="1" dirty="0">
                <a:solidFill>
                  <a:srgbClr val="F8F8F8"/>
                </a:solidFill>
                <a:latin typeface="Arial"/>
                <a:cs typeface="Arial"/>
              </a:rPr>
              <a:t>Recruitment</a:t>
            </a:r>
            <a:endParaRPr sz="1000" dirty="0">
              <a:latin typeface="Arial"/>
              <a:cs typeface="Arial"/>
            </a:endParaRPr>
          </a:p>
        </p:txBody>
      </p:sp>
      <p:sp>
        <p:nvSpPr>
          <p:cNvPr id="5" name="TextBox 4">
            <a:extLst>
              <a:ext uri="{FF2B5EF4-FFF2-40B4-BE49-F238E27FC236}">
                <a16:creationId xmlns:a16="http://schemas.microsoft.com/office/drawing/2014/main" id="{B3270F25-BA41-ECCF-15A2-6E20151019F3}"/>
              </a:ext>
            </a:extLst>
          </p:cNvPr>
          <p:cNvSpPr txBox="1"/>
          <p:nvPr/>
        </p:nvSpPr>
        <p:spPr>
          <a:xfrm>
            <a:off x="7537089" y="5580480"/>
            <a:ext cx="2110202" cy="10233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50" dirty="0">
                <a:latin typeface="Times New Roman"/>
                <a:ea typeface="Calibri"/>
                <a:cs typeface="Times New Roman"/>
              </a:rPr>
              <a:t>The developed PowerPoint and interactive activities demonstrate importance of educating future occupational therapy practitioners on their role in working with transition-aged youth with IDD.  </a:t>
            </a:r>
            <a:endParaRPr lang="en-US" sz="850" dirty="0">
              <a:ea typeface="Calibri"/>
              <a:cs typeface="Calibri"/>
            </a:endParaRPr>
          </a:p>
          <a:p>
            <a:pPr marL="171450" indent="-171450">
              <a:buFont typeface="Arial"/>
              <a:buChar char="•"/>
            </a:pPr>
            <a:endParaRPr lang="en-US" sz="900" dirty="0">
              <a:latin typeface="Times New Roman"/>
              <a:ea typeface="Calibri"/>
              <a:cs typeface="Times New Roman"/>
            </a:endParaRPr>
          </a:p>
          <a:p>
            <a:pPr marL="171450" indent="-171450">
              <a:buFont typeface="Arial"/>
              <a:buChar char="•"/>
            </a:pPr>
            <a:endParaRPr lang="en-US" sz="900" dirty="0">
              <a:latin typeface="Times New Roman"/>
              <a:ea typeface="Calibri"/>
              <a:cs typeface="Times New Roman"/>
            </a:endParaRPr>
          </a:p>
        </p:txBody>
      </p:sp>
      <p:sp>
        <p:nvSpPr>
          <p:cNvPr id="7" name="TextBox 6">
            <a:extLst>
              <a:ext uri="{FF2B5EF4-FFF2-40B4-BE49-F238E27FC236}">
                <a16:creationId xmlns:a16="http://schemas.microsoft.com/office/drawing/2014/main" id="{932384D4-B269-8572-3AF2-11AF443435FC}"/>
              </a:ext>
            </a:extLst>
          </p:cNvPr>
          <p:cNvSpPr txBox="1"/>
          <p:nvPr/>
        </p:nvSpPr>
        <p:spPr>
          <a:xfrm>
            <a:off x="2641921" y="1944212"/>
            <a:ext cx="2213587"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latin typeface="Times New Roman"/>
                <a:ea typeface="Calibri"/>
                <a:cs typeface="Calibri"/>
              </a:rPr>
              <a:t>Purposive sampling was used to recruit 23 occupational therapy doctoral students from Xavier University. Recruitment occurred in multiple stages: a study announcement was posted on Canvas to OCTD 600 pediatric course two weeks prior to the scheduled class session. On the day of the presentation a recruitment script was read informing participants of the project and risks involved. Instructions on the use of a pre and post survey were given. Participants were given the opportunity to ask questions regarding the informed consent and surveys in person. </a:t>
            </a:r>
          </a:p>
        </p:txBody>
      </p:sp>
      <p:pic>
        <p:nvPicPr>
          <p:cNvPr id="14" name="Picture 13">
            <a:extLst>
              <a:ext uri="{FF2B5EF4-FFF2-40B4-BE49-F238E27FC236}">
                <a16:creationId xmlns:a16="http://schemas.microsoft.com/office/drawing/2014/main" id="{83043143-DC45-826A-A265-600A146E847B}"/>
              </a:ext>
            </a:extLst>
          </p:cNvPr>
          <p:cNvPicPr>
            <a:picLocks noChangeAspect="1"/>
          </p:cNvPicPr>
          <p:nvPr/>
        </p:nvPicPr>
        <p:blipFill>
          <a:blip r:embed="rId2"/>
          <a:stretch>
            <a:fillRect/>
          </a:stretch>
        </p:blipFill>
        <p:spPr>
          <a:xfrm>
            <a:off x="4953097" y="3614635"/>
            <a:ext cx="2468749" cy="1424280"/>
          </a:xfrm>
          <a:prstGeom prst="rect">
            <a:avLst/>
          </a:prstGeom>
        </p:spPr>
      </p:pic>
      <p:pic>
        <p:nvPicPr>
          <p:cNvPr id="16" name="Picture 15">
            <a:extLst>
              <a:ext uri="{FF2B5EF4-FFF2-40B4-BE49-F238E27FC236}">
                <a16:creationId xmlns:a16="http://schemas.microsoft.com/office/drawing/2014/main" id="{DCD45781-04F8-D4A6-CD83-95A298E938DA}"/>
              </a:ext>
            </a:extLst>
          </p:cNvPr>
          <p:cNvPicPr>
            <a:picLocks noChangeAspect="1"/>
          </p:cNvPicPr>
          <p:nvPr/>
        </p:nvPicPr>
        <p:blipFill>
          <a:blip r:embed="rId3"/>
          <a:stretch>
            <a:fillRect/>
          </a:stretch>
        </p:blipFill>
        <p:spPr>
          <a:xfrm>
            <a:off x="4876217" y="2089121"/>
            <a:ext cx="2615640" cy="1462786"/>
          </a:xfrm>
          <a:prstGeom prst="rect">
            <a:avLst/>
          </a:prstGeom>
        </p:spPr>
      </p:pic>
      <p:pic>
        <p:nvPicPr>
          <p:cNvPr id="19" name="Picture 18">
            <a:extLst>
              <a:ext uri="{FF2B5EF4-FFF2-40B4-BE49-F238E27FC236}">
                <a16:creationId xmlns:a16="http://schemas.microsoft.com/office/drawing/2014/main" id="{1747E110-8ECC-1064-E7AD-82E72B62BA3D}"/>
              </a:ext>
            </a:extLst>
          </p:cNvPr>
          <p:cNvPicPr>
            <a:picLocks noChangeAspect="1"/>
          </p:cNvPicPr>
          <p:nvPr/>
        </p:nvPicPr>
        <p:blipFill>
          <a:blip r:embed="rId4"/>
          <a:stretch>
            <a:fillRect/>
          </a:stretch>
        </p:blipFill>
        <p:spPr>
          <a:xfrm>
            <a:off x="4944444" y="5135572"/>
            <a:ext cx="2481027" cy="1590987"/>
          </a:xfrm>
          <a:prstGeom prst="rect">
            <a:avLst/>
          </a:prstGeom>
        </p:spPr>
      </p:pic>
      <p:pic>
        <p:nvPicPr>
          <p:cNvPr id="9" name="Picture 8">
            <a:extLst>
              <a:ext uri="{FF2B5EF4-FFF2-40B4-BE49-F238E27FC236}">
                <a16:creationId xmlns:a16="http://schemas.microsoft.com/office/drawing/2014/main" id="{EED109EC-810B-B871-66BD-65F5877BDE75}"/>
              </a:ext>
            </a:extLst>
          </p:cNvPr>
          <p:cNvPicPr>
            <a:picLocks noChangeAspect="1"/>
          </p:cNvPicPr>
          <p:nvPr/>
        </p:nvPicPr>
        <p:blipFill>
          <a:blip r:embed="rId5"/>
          <a:stretch>
            <a:fillRect/>
          </a:stretch>
        </p:blipFill>
        <p:spPr>
          <a:xfrm>
            <a:off x="8599486" y="6726559"/>
            <a:ext cx="698208" cy="671354"/>
          </a:xfrm>
          <a:prstGeom prst="rect">
            <a:avLst/>
          </a:prstGeom>
        </p:spPr>
      </p:pic>
      <p:sp>
        <p:nvSpPr>
          <p:cNvPr id="6" name="TextBox 5">
            <a:extLst>
              <a:ext uri="{FF2B5EF4-FFF2-40B4-BE49-F238E27FC236}">
                <a16:creationId xmlns:a16="http://schemas.microsoft.com/office/drawing/2014/main" id="{BCA32911-0D8B-A6D2-5D49-44415973A8E3}"/>
              </a:ext>
            </a:extLst>
          </p:cNvPr>
          <p:cNvSpPr txBox="1"/>
          <p:nvPr/>
        </p:nvSpPr>
        <p:spPr>
          <a:xfrm>
            <a:off x="8520427" y="6534393"/>
            <a:ext cx="856325" cy="261610"/>
          </a:xfrm>
          <a:prstGeom prst="rect">
            <a:avLst/>
          </a:prstGeom>
          <a:noFill/>
        </p:spPr>
        <p:txBody>
          <a:bodyPr wrap="none" rtlCol="0">
            <a:spAutoFit/>
          </a:bodyPr>
          <a:lstStyle/>
          <a:p>
            <a:r>
              <a:rPr lang="en-US" sz="1100" dirty="0"/>
              <a:t>References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1689</TotalTime>
  <Words>515</Words>
  <Application>Microsoft Office PowerPoint</Application>
  <PresentationFormat>Custom</PresentationFormat>
  <Paragraphs>34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dc:title>
  <dc:creator>madeleine</dc:creator>
  <cp:lastModifiedBy>Wittekind, Madison</cp:lastModifiedBy>
  <cp:revision>537</cp:revision>
  <dcterms:created xsi:type="dcterms:W3CDTF">2023-10-19T10:56:09Z</dcterms:created>
  <dcterms:modified xsi:type="dcterms:W3CDTF">2025-12-02T19:33:37Z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2021-05-06T00:00:00Z</vt:filetime>
  </property>
  <property fmtid="{D5CDD505-2E9C-101B-9397-08002B2CF9AE}" pid="3" name="Creator">
    <vt:lpwstr>PowerPoint</vt:lpwstr>
  </property>
  <property fmtid="{D5CDD505-2E9C-101B-9397-08002B2CF9AE}" pid="4" name="LastSaved">
    <vt:filetime>2023-10-19T00:00:00Z</vt:filetime>
  </property>
</Properties>
</file>